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304" r:id="rId3"/>
    <p:sldId id="257" r:id="rId4"/>
    <p:sldId id="261" r:id="rId5"/>
    <p:sldId id="303" r:id="rId6"/>
    <p:sldId id="302" r:id="rId7"/>
    <p:sldId id="264" r:id="rId8"/>
    <p:sldId id="296" r:id="rId9"/>
    <p:sldId id="295" r:id="rId10"/>
    <p:sldId id="308" r:id="rId11"/>
    <p:sldId id="292" r:id="rId12"/>
    <p:sldId id="287" r:id="rId13"/>
    <p:sldId id="288" r:id="rId14"/>
    <p:sldId id="289" r:id="rId15"/>
    <p:sldId id="290" r:id="rId16"/>
    <p:sldId id="291" r:id="rId17"/>
    <p:sldId id="305" r:id="rId18"/>
    <p:sldId id="306" r:id="rId19"/>
    <p:sldId id="300" r:id="rId20"/>
    <p:sldId id="307" r:id="rId21"/>
    <p:sldId id="313" r:id="rId22"/>
    <p:sldId id="311" r:id="rId23"/>
    <p:sldId id="314" r:id="rId24"/>
    <p:sldId id="315" r:id="rId25"/>
    <p:sldId id="279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3C6009-24E1-43DF-BA25-82EF82DF5826}">
  <a:tblStyle styleId="{183C6009-24E1-43DF-BA25-82EF82DF58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86"/>
    <p:restoredTop sz="94643"/>
  </p:normalViewPr>
  <p:slideViewPr>
    <p:cSldViewPr snapToGrid="0" snapToObjects="1">
      <p:cViewPr>
        <p:scale>
          <a:sx n="100" d="100"/>
          <a:sy n="100" d="100"/>
        </p:scale>
        <p:origin x="616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Shape 38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Shape 3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458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305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621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797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179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04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56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355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6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226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361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523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4815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38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17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26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Shape 40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Shape 40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152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821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579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720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Shape 1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Shape 9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Shape 9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Shape 21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Shape 21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Shape 42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Shape 42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Shape 528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529" name="Shape 529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Shape 530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Shape 610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Shape 611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Shape 730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Shape 731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Shape 940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Shape 941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Shape 1019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Shape 104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Shape 156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Shape 156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Shape 156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Shape 1592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Shape 1593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Shape 1594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Shape 159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Shape 159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Shape 159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Shape 159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Shape 160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Shape 160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Shape 1602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Shape 1603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Shape 1604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Shape 160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Shape 160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Shape 160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Shape 160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Shape 160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Shape 16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Shape 16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Shape 1612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Shape 1613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Shape 1614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Shape 161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Shape 161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Shape 161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Shape 161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Shape 1622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Shape 1623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Shape 1624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Shape 162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Shape 162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Shape 162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Shape 163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Shape 163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Shape 1632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Shape 1633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Shape 1634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Shape 163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Shape 163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Shape 163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Shape 163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Shape 163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Shape 164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Shape 164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Shape 1642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Shape 1643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Shape 164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Shape 165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Shape 166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Shape 167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Shape 1672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Shape 168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Shape 168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Shape 178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Shape 179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Shape 1804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Shape 180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Shape 180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Shape 180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Shape 180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Shape 180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Shape 18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Shape 18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Shape 1812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Shape 1813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Shape 1814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Shape 181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Shape 181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Shape 181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Shape 181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Shape 181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Shape 182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Shape 182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Shape 1822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Shape 1823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Shape 1824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Shape 182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Shape 182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Shape 182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Shape 182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Shape 182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Shape 183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Shape 183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Shape 1832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Shape 1833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Shape 1834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Shape 183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Shape 183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Shape 183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Shape 183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Shape 183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Shape 184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Shape 1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Shape 1844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1845" name="Shape 184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6" name="Shape 184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Shape 184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Shape 184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Shape 184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Shape 185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Shape 185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Shape 185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Shape 185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Shape 185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Shape 185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Shape 185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Shape 185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Shape 185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Shape 185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Shape 186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Shape 186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Shape 186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Shape 186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Shape 186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Shape 186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Shape 186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Shape 186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Shape 186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Shape 186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Shape 187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Shape 187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Shape 187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Shape 187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Shape 187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Shape 187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Shape 187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Shape 187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Shape 187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Shape 187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Shape 188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Shape 188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Shape 188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Shape 188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Shape 188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Shape 188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Shape 188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Shape 188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Shape 188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Shape 188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Shape 189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Shape 189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Shape 189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Shape 189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Shape 189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Shape 189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Shape 189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Shape 189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Shape 189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Shape 189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Shape 190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Shape 190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Shape 190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Shape 190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4" name="Shape 190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Shape 190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Shape 190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Shape 190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Shape 190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Shape 190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Shape 19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Shape 19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Shape 191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Shape 191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Shape 191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Shape 191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Shape 191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Shape 191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Shape 191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Shape 191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Shape 192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Shape 192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Shape 192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Shape 192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Shape 192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Shape 192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Shape 192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Shape 192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Shape 192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Shape 192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Shape 193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Shape 193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Shape 193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Shape 193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Shape 193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Shape 193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Shape 193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Shape 193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Shape 193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Shape 193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Shape 194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Shape 194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Shape 194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Shape 194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Shape 194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Shape 194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Shape 194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Shape 194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Shape 194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Shape 194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Shape 195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Shape 195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Shape 195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Shape 195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Shape 195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Shape 195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Shape 195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Shape 195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Shape 195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Shape 195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Shape 196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Shape 196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Shape 196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Shape 196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Shape 196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Shape 196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6" name="Shape 196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7" name="Shape 196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Shape 196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Shape 196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Shape 197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Shape 197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Shape 197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Shape 197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Shape 197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Shape 197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Shape 197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Shape 197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Shape 197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Shape 197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Shape 198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Shape 198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Shape 198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Shape 198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Shape 198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Shape 198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Shape 198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Shape 198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Shape 198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Shape 198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Shape 199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Shape 199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Shape 199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Shape 199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Shape 199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Shape 199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Shape 199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Shape 199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Shape 199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Shape 199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Shape 200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Shape 200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Shape 200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Shape 200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Shape 200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Shape 200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Shape 200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Shape 200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Shape 200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Shape 200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Shape 20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Shape 20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Shape 201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Shape 201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Shape 201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Shape 201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Shape 201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Shape 201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Shape 201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Shape 201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Shape 202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Shape 202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Shape 202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Shape 202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Shape 202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Shape 202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Shape 202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Shape 202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Shape 202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Shape 202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Shape 203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Shape 203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Shape 203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Shape 203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Shape 203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Shape 203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Shape 203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Shape 203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Shape 203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Shape 203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Shape 204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Shape 204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Shape 204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Shape 204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Shape 204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Shape 204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Shape 204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Shape 204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Shape 204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Shape 204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Shape 205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Shape 205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Shape 205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Shape 205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Shape 205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Shape 205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Shape 205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Shape 205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Shape 205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Shape 205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Shape 206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Shape 206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Shape 206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Shape 206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Shape 206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Shape 206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Shape 206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Shape 206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Shape 206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69" name="Shape 206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Shape 207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Shape 207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Shape 207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Shape 207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Shape 207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Shape 207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Shape 207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Shape 207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Shape 207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Shape 207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Shape 208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Shape 208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Shape 208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Shape 208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Shape 208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Shape 208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Shape 208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Shape 208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Shape 208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Shape 208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Shape 209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Shape 209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Shape 209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Shape 209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Shape 209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Shape 209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Shape 209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Shape 209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Shape 209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Shape 209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Shape 210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Shape 210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Shape 210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Shape 210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Shape 210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Shape 210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Shape 210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Shape 210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Shape 210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Shape 210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Shape 21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Shape 21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Shape 211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Shape 211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Shape 211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Shape 211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Shape 211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Shape 211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Shape 211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9" name="Shape 21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Shape 212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2" name="Shape 2122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3" name="Shape 2123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4" name="Shape 2124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2125" name="Shape 212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6" name="Shape 212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Shape 212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Shape 212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Shape 212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Shape 213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Shape 213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Shape 213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Shape 213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Shape 213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Shape 213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Shape 213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Shape 213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Shape 213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Shape 213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Shape 214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Shape 214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Shape 214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Shape 214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Shape 214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Shape 214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Shape 214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Shape 214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Shape 214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Shape 214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Shape 215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Shape 215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Shape 215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Shape 215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Shape 215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Shape 215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Shape 215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Shape 215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Shape 215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Shape 215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Shape 216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Shape 216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Shape 216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Shape 216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Shape 216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Shape 216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Shape 216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Shape 216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Shape 216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Shape 216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Shape 217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Shape 217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Shape 217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Shape 217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Shape 217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Shape 217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Shape 217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Shape 217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Shape 217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Shape 217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Shape 218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Shape 218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Shape 218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3" name="Shape 218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4" name="Shape 218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Shape 218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Shape 218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Shape 218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Shape 218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Shape 218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Shape 219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Shape 219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Shape 219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Shape 219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Shape 219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Shape 219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Shape 219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Shape 219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Shape 219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Shape 219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Shape 220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Shape 220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Shape 220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Shape 220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Shape 220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Shape 220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Shape 220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Shape 220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Shape 220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Shape 220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Shape 22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Shape 22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Shape 221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Shape 221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Shape 221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Shape 221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Shape 221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Shape 221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Shape 221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Shape 221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Shape 222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Shape 222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Shape 222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Shape 222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Shape 222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Shape 222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Shape 222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Shape 222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Shape 222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Shape 223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Shape 223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Shape 223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Shape 223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Shape 223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Shape 223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Shape 223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Shape 223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Shape 223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Shape 223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Shape 224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Shape 224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Shape 224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Shape 224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Shape 224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Shape 224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6" name="Shape 224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7" name="Shape 224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Shape 224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Shape 224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Shape 225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Shape 225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Shape 225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Shape 225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Shape 225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Shape 225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Shape 225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Shape 225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Shape 225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Shape 225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Shape 226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Shape 226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Shape 226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Shape 226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Shape 226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Shape 226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Shape 226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Shape 226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Shape 226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Shape 226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Shape 227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Shape 227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Shape 227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Shape 227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Shape 227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Shape 227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Shape 227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Shape 227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Shape 227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Shape 227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Shape 228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Shape 228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Shape 228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Shape 228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Shape 228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Shape 228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Shape 228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Shape 228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Shape 228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Shape 228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Shape 229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Shape 229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Shape 229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Shape 229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Shape 229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Shape 229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Shape 229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Shape 229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Shape 229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Shape 229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Shape 230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Shape 230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Shape 230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Shape 230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Shape 230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Shape 230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Shape 230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Shape 230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Shape 230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Shape 230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Shape 23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Shape 23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Shape 231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Shape 231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Shape 231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Shape 231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Shape 231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Shape 231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Shape 231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Shape 231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Shape 232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Shape 232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Shape 232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Shape 232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Shape 232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Shape 232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Shape 232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Shape 232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Shape 232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Shape 232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Shape 233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Shape 233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Shape 233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Shape 233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Shape 233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Shape 233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Shape 233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Shape 233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Shape 233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Shape 233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Shape 234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Shape 234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Shape 234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Shape 234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Shape 234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Shape 234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Shape 234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Shape 234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8" name="Shape 234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49" name="Shape 234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Shape 235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Shape 235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Shape 235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Shape 235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Shape 235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Shape 235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Shape 235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Shape 235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Shape 235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Shape 235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Shape 236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Shape 236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Shape 236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Shape 236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Shape 236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Shape 236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Shape 236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Shape 236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Shape 236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Shape 236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Shape 237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Shape 237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Shape 237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Shape 237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Shape 237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Shape 237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Shape 237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Shape 237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Shape 237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Shape 237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Shape 238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Shape 238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Shape 238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Shape 238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Shape 238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Shape 238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Shape 238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Shape 238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Shape 238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Shape 238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Shape 239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Shape 239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Shape 239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Shape 239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Shape 239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Shape 239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Shape 239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Shape 239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Shape 239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9" name="Shape 239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Shape 323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Shape 3232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Shape 3233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Shape 3234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Shape 323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Shape 323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Shape 323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Shape 323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Shape 323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Shape 324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Shape 324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Shape 3242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Shape 3243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Shape 3244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Shape 324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Shape 324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Shape 324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Shape 324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Shape 324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Shape 325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Shape 325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Shape 3252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Shape 3253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Shape 3254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Shape 325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Shape 325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Shape 325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Shape 325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Shape 325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Shape 326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Shape 326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Shape 3262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Shape 3263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Shape 3264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Shape 326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Shape 326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Shape 326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Shape 326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Shape 326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Shape 327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Shape 327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Shape 3272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Shape 3273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Shape 3274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Shape 327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Shape 327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Shape 327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Shape 327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Shape 327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Shape 328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Shape 328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Shape 3283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Shape 3284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Shape 328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Shape 328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Shape 328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Shape 328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Shape 328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Shape 329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Shape 3292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Shape 3293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Shape 3294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Shape 329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Shape 329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Shape 329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Shape 329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Shape 329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Shape 330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Shape 330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Shape 3302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Shape 3303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Shape 3304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Shape 330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Shape 330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Shape 330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Shape 330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Shape 330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Shape 33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Shape 33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Shape 3312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Shape 3313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Shape 3314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Shape 331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Shape 331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Shape 331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Shape 331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Shape 331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Shape 332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Shape 332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Shape 3322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Shape 3323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Shape 3324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Shape 332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Shape 332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Shape 332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Shape 332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Shape 333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Shape 333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Shape 3332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Shape 3333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Shape 3334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Shape 333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Shape 333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Shape 333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Shape 333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Shape 333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Shape 334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Shape 334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Shape 334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Shape 334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Shape 335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Shape 335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Shape 3352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Shape 3353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Shape 3354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Shape 335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Shape 337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Shape 337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Shape 337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Shape 337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Shape 337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Shape 338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Shape 338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Shape 3382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Shape 3383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Shape 3384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Shape 338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Shape 338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Shape 338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Shape 338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Shape 338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Shape 339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Shape 339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Shape 3392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Shape 3393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Shape 3394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Shape 339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Shape 339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Shape 339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Shape 339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Shape 339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Shape 340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Shape 340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Shape 3402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Shape 3403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Shape 3404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Shape 340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Shape 340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Shape 340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Shape 340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Shape 340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Shape 34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Shape 34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Shape 3412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Shape 3413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Shape 3414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Shape 341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Shape 341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Shape 341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Shape 341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Shape 341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Shape 342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Shape 342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Shape 3422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Shape 3423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Shape 3424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Shape 342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Shape 342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Shape 342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Shape 342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Shape 342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Shape 343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Shape 343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Shape 3432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Shape 3433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Shape 3434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Shape 343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Shape 343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Shape 343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Shape 343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Shape 343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Shape 344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Shape 344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Shape 3442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Shape 3443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Shape 3444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Shape 344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Shape 344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Shape 344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Shape 344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Shape 344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Shape 345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Shape 3452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Shape 3453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Shape 3454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Shape 345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Shape 345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Shape 345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Shape 345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Shape 345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Shape 346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Shape 346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Shape 3462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Shape 3463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Shape 3464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Shape 346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Shape 346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Shape 346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Shape 346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Shape 346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Shape 347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Shape 347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Shape 3472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Shape 3473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Shape 3474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Shape 347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Shape 347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Shape 347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Shape 347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Shape 347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Shape 348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Shape 348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Shape 3482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Shape 3483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Shape 3484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Shape 348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Shape 348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Shape 348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Shape 348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Shape 348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Shape 349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Shape 349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Shape 3492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Shape 3493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Shape 3494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Shape 349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Shape 349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Shape 349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Shape 349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Shape 349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Shape 350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Shape 3502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Shape 3503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Shape 3504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Shape 350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80BFB7"/>
                </a:solidFill>
              </a:defRPr>
            </a:lvl1pPr>
            <a:lvl2pPr lvl="1">
              <a:buNone/>
              <a:defRPr>
                <a:solidFill>
                  <a:srgbClr val="80BFB7"/>
                </a:solidFill>
              </a:defRPr>
            </a:lvl2pPr>
            <a:lvl3pPr lvl="2">
              <a:buNone/>
              <a:defRPr>
                <a:solidFill>
                  <a:srgbClr val="80BFB7"/>
                </a:solidFill>
              </a:defRPr>
            </a:lvl3pPr>
            <a:lvl4pPr lvl="3">
              <a:buNone/>
              <a:defRPr>
                <a:solidFill>
                  <a:srgbClr val="80BFB7"/>
                </a:solidFill>
              </a:defRPr>
            </a:lvl4pPr>
            <a:lvl5pPr lvl="4">
              <a:buNone/>
              <a:defRPr>
                <a:solidFill>
                  <a:srgbClr val="80BFB7"/>
                </a:solidFill>
              </a:defRPr>
            </a:lvl5pPr>
            <a:lvl6pPr lvl="5">
              <a:buNone/>
              <a:defRPr>
                <a:solidFill>
                  <a:srgbClr val="80BFB7"/>
                </a:solidFill>
              </a:defRPr>
            </a:lvl6pPr>
            <a:lvl7pPr lvl="6">
              <a:buNone/>
              <a:defRPr>
                <a:solidFill>
                  <a:srgbClr val="80BFB7"/>
                </a:solidFill>
              </a:defRPr>
            </a:lvl7pPr>
            <a:lvl8pPr lvl="7">
              <a:buNone/>
              <a:defRPr>
                <a:solidFill>
                  <a:srgbClr val="80BFB7"/>
                </a:solidFill>
              </a:defRPr>
            </a:lvl8pPr>
            <a:lvl9pPr lvl="8">
              <a:buNone/>
              <a:defRPr>
                <a:solidFill>
                  <a:srgbClr val="80BFB7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13.gif"/><Relationship Id="rId5" Type="http://schemas.openxmlformats.org/officeDocument/2006/relationships/image" Target="../media/image14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4" Type="http://schemas.openxmlformats.org/officeDocument/2006/relationships/image" Target="../media/image16.gif"/><Relationship Id="rId5" Type="http://schemas.openxmlformats.org/officeDocument/2006/relationships/image" Target="../media/image17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Shape 3836"/>
          <p:cNvSpPr txBox="1">
            <a:spLocks noGrp="1"/>
          </p:cNvSpPr>
          <p:nvPr>
            <p:ph type="ctrTitle"/>
          </p:nvPr>
        </p:nvSpPr>
        <p:spPr>
          <a:xfrm>
            <a:off x="761999" y="696424"/>
            <a:ext cx="5599043" cy="2146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Rush </a:t>
            </a:r>
            <a:r>
              <a:rPr lang="nl-NL" dirty="0" err="1" smtClean="0"/>
              <a:t>Hour</a:t>
            </a:r>
            <a:r>
              <a:rPr lang="nl-NL" dirty="0" smtClean="0"/>
              <a:t/>
            </a:r>
            <a:br>
              <a:rPr lang="nl-NL" dirty="0" smtClean="0"/>
            </a:br>
            <a:endParaRPr dirty="0"/>
          </a:p>
        </p:txBody>
      </p:sp>
      <p:sp>
        <p:nvSpPr>
          <p:cNvPr id="3" name="Rechthoek 2"/>
          <p:cNvSpPr/>
          <p:nvPr/>
        </p:nvSpPr>
        <p:spPr>
          <a:xfrm>
            <a:off x="761999" y="359454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Kevin </a:t>
            </a:r>
            <a:r>
              <a:rPr lang="nl-NL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Vuong</a:t>
            </a:r>
            <a:endParaRPr lang="nl-NL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Michael Berend</a:t>
            </a:r>
          </a:p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Jelle Roebroek </a:t>
            </a:r>
            <a:endParaRPr lang="nl-N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hape 3836"/>
          <p:cNvSpPr txBox="1">
            <a:spLocks/>
          </p:cNvSpPr>
          <p:nvPr/>
        </p:nvSpPr>
        <p:spPr>
          <a:xfrm>
            <a:off x="761999" y="2975851"/>
            <a:ext cx="4677509" cy="103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nl-NL" sz="3600" dirty="0" err="1" smtClean="0">
                <a:solidFill>
                  <a:schemeClr val="accent1"/>
                </a:solidFill>
              </a:rPr>
              <a:t>ProgrAmsterdam</a:t>
            </a:r>
            <a:r>
              <a:rPr lang="nl-NL" sz="3600" dirty="0" smtClean="0">
                <a:solidFill>
                  <a:schemeClr val="accent1"/>
                </a:solidFill>
              </a:rPr>
              <a:t/>
            </a:r>
            <a:br>
              <a:rPr lang="nl-NL" sz="3600" dirty="0" smtClean="0">
                <a:solidFill>
                  <a:schemeClr val="accent1"/>
                </a:solidFill>
              </a:rPr>
            </a:br>
            <a:endParaRPr lang="nl-NL" sz="3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2</a:t>
            </a:r>
            <a:r>
              <a:rPr lang="en" dirty="0" smtClean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Algoritmes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035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Algoritmes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Random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err="1" smtClean="0"/>
              <a:t>Breadth</a:t>
            </a:r>
            <a:r>
              <a:rPr lang="nl-NL" dirty="0" smtClean="0"/>
              <a:t> </a:t>
            </a:r>
            <a:r>
              <a:rPr lang="nl-NL" dirty="0" smtClean="0"/>
              <a:t>First Search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Depth First Search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Beam search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A-Star </a:t>
            </a:r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694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Random Algoritme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</a:p>
          <a:p>
            <a:pPr lvl="1" indent="-381000">
              <a:buSzPts val="2400"/>
            </a:pPr>
            <a:r>
              <a:rPr lang="nl-NL" dirty="0" smtClean="0"/>
              <a:t>Alvast een indicatie van oplossing</a:t>
            </a:r>
            <a:endParaRPr lang="nl-NL" dirty="0"/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935" y="1672812"/>
            <a:ext cx="2380176" cy="238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4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 smtClean="0"/>
              <a:t>Breadth</a:t>
            </a:r>
            <a:r>
              <a:rPr lang="nl-NL" dirty="0" smtClean="0"/>
              <a:t> </a:t>
            </a:r>
            <a:r>
              <a:rPr lang="nl-NL" dirty="0" smtClean="0"/>
              <a:t>First Search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</a:p>
          <a:p>
            <a:pPr lvl="1" indent="-381000">
              <a:buSzPts val="2400"/>
            </a:pPr>
            <a:r>
              <a:rPr lang="nl-NL" dirty="0" smtClean="0"/>
              <a:t>Altijd kortste pad</a:t>
            </a:r>
            <a:endParaRPr lang="nl-NL" dirty="0"/>
          </a:p>
          <a:p>
            <a:pPr indent="-381000">
              <a:buSzPts val="2400"/>
            </a:pPr>
            <a:r>
              <a:rPr lang="nl-NL" dirty="0" smtClean="0"/>
              <a:t>Nadelen</a:t>
            </a:r>
          </a:p>
          <a:p>
            <a:pPr lvl="1" indent="-381000">
              <a:buSzPts val="2400"/>
            </a:pPr>
            <a:r>
              <a:rPr lang="nl-NL" dirty="0" smtClean="0"/>
              <a:t>Veel geheugen</a:t>
            </a:r>
            <a:endParaRPr lang="nl-NL" dirty="0"/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7" name="Picture 4" descr="Breadth-First-Search-Algorithm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578" y="1435691"/>
            <a:ext cx="4030875" cy="357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4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Depth First Search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  <a:endParaRPr lang="nl-NL" dirty="0"/>
          </a:p>
          <a:p>
            <a:pPr lvl="1" indent="-381000">
              <a:buSzPts val="2400"/>
            </a:pPr>
            <a:r>
              <a:rPr lang="nl-NL" dirty="0" smtClean="0"/>
              <a:t>Kost minder geheugen</a:t>
            </a:r>
          </a:p>
          <a:p>
            <a:pPr indent="-381000">
              <a:buSzPts val="2400"/>
            </a:pPr>
            <a:r>
              <a:rPr lang="nl-NL" dirty="0" smtClean="0"/>
              <a:t>Nadelen</a:t>
            </a:r>
          </a:p>
          <a:p>
            <a:pPr lvl="1" indent="-381000">
              <a:buSzPts val="2400"/>
            </a:pPr>
            <a:r>
              <a:rPr lang="nl-NL" dirty="0"/>
              <a:t>Niet altijd kortste </a:t>
            </a:r>
            <a:r>
              <a:rPr lang="nl-NL" dirty="0" smtClean="0"/>
              <a:t>pad</a:t>
            </a:r>
            <a:endParaRPr lang="nl-NL" dirty="0" smtClean="0"/>
          </a:p>
          <a:p>
            <a:pPr lvl="1" indent="-381000">
              <a:buSzPts val="2400"/>
            </a:pPr>
            <a:r>
              <a:rPr lang="nl-NL" dirty="0" smtClean="0"/>
              <a:t>Maximale diepte nodig</a:t>
            </a:r>
          </a:p>
          <a:p>
            <a:pPr lvl="1" indent="-381000">
              <a:buSzPts val="2400"/>
            </a:pPr>
            <a:r>
              <a:rPr lang="nl-NL" dirty="0" err="1" smtClean="0"/>
              <a:t>States</a:t>
            </a:r>
            <a:r>
              <a:rPr lang="nl-NL" dirty="0" smtClean="0"/>
              <a:t> meerdere keren bezocht</a:t>
            </a:r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094" y="1502052"/>
            <a:ext cx="4245844" cy="272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9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Beam Search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596775"/>
            <a:ext cx="8324100" cy="3517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  <a:endParaRPr lang="nl-NL" dirty="0" smtClean="0"/>
          </a:p>
          <a:p>
            <a:pPr lvl="1" indent="-381000">
              <a:buSzPts val="2400"/>
            </a:pPr>
            <a:r>
              <a:rPr lang="nl-NL" dirty="0" smtClean="0"/>
              <a:t>Minder </a:t>
            </a:r>
            <a:r>
              <a:rPr lang="nl-NL" dirty="0" smtClean="0"/>
              <a:t>geheugen</a:t>
            </a:r>
          </a:p>
          <a:p>
            <a:pPr indent="-381000">
              <a:buSzPts val="2400"/>
            </a:pPr>
            <a:r>
              <a:rPr lang="nl-NL" dirty="0" smtClean="0"/>
              <a:t>Nadelen</a:t>
            </a:r>
          </a:p>
          <a:p>
            <a:pPr lvl="1" indent="-381000">
              <a:buSzPts val="2400"/>
            </a:pPr>
            <a:r>
              <a:rPr lang="nl-NL" dirty="0" err="1" smtClean="0"/>
              <a:t>Pruning</a:t>
            </a:r>
            <a:r>
              <a:rPr lang="nl-NL" dirty="0" smtClean="0"/>
              <a:t> nodig</a:t>
            </a:r>
          </a:p>
          <a:p>
            <a:pPr lvl="1" indent="-381000">
              <a:buSzPts val="2400"/>
            </a:pPr>
            <a:r>
              <a:rPr lang="nl-NL" dirty="0" smtClean="0"/>
              <a:t>Heuristiek nodig</a:t>
            </a:r>
          </a:p>
          <a:p>
            <a:pPr lvl="1" indent="-381000">
              <a:buSzPts val="2400"/>
            </a:pPr>
            <a:r>
              <a:rPr lang="nl-NL" dirty="0" smtClean="0"/>
              <a:t>Een eindoplossing nodig</a:t>
            </a:r>
          </a:p>
          <a:p>
            <a:pPr indent="-381000">
              <a:buSzPts val="2400"/>
            </a:pPr>
            <a:r>
              <a:rPr lang="nl-NL" dirty="0" smtClean="0"/>
              <a:t>Heuristiek</a:t>
            </a:r>
          </a:p>
          <a:p>
            <a:pPr lvl="1" indent="-381000">
              <a:buSzPts val="2400"/>
            </a:pPr>
            <a:r>
              <a:rPr lang="nl-NL" dirty="0" err="1" smtClean="0"/>
              <a:t>X</a:t>
            </a:r>
            <a:r>
              <a:rPr lang="nl-NL" baseline="-25000" dirty="0" err="1" smtClean="0"/>
              <a:t>i</a:t>
            </a:r>
            <a:r>
              <a:rPr lang="nl-NL" dirty="0" smtClean="0"/>
              <a:t>: veranderbare positie van auto i op bekeken configuratie</a:t>
            </a:r>
          </a:p>
          <a:p>
            <a:pPr lvl="1" indent="-381000">
              <a:buSzPts val="2400"/>
            </a:pPr>
            <a:r>
              <a:rPr lang="nl-NL" dirty="0" err="1" smtClean="0"/>
              <a:t>Y</a:t>
            </a:r>
            <a:r>
              <a:rPr lang="nl-NL" baseline="-25000" dirty="0" err="1" smtClean="0"/>
              <a:t>i</a:t>
            </a:r>
            <a:r>
              <a:rPr lang="nl-NL" dirty="0"/>
              <a:t>: veranderbare positie van auto i op </a:t>
            </a:r>
            <a:r>
              <a:rPr lang="nl-NL" dirty="0" smtClean="0"/>
              <a:t>eind configuratie</a:t>
            </a:r>
          </a:p>
          <a:p>
            <a:pPr lvl="1" indent="-381000">
              <a:buSzPts val="2400"/>
            </a:pPr>
            <a:r>
              <a:rPr lang="nl-NL" sz="3600" dirty="0" smtClean="0"/>
              <a:t>Score = ∑</a:t>
            </a:r>
            <a:r>
              <a:rPr lang="nl-NL" sz="3600" baseline="-25000" dirty="0" smtClean="0"/>
              <a:t>i</a:t>
            </a:r>
            <a:r>
              <a:rPr lang="nl-NL" sz="3600" dirty="0" smtClean="0"/>
              <a:t> | </a:t>
            </a:r>
            <a:r>
              <a:rPr lang="nl-NL" sz="3600" dirty="0" err="1" smtClean="0"/>
              <a:t>X</a:t>
            </a:r>
            <a:r>
              <a:rPr lang="nl-NL" sz="3600" baseline="-25000" dirty="0" err="1" smtClean="0"/>
              <a:t>i</a:t>
            </a:r>
            <a:r>
              <a:rPr lang="nl-NL" sz="3600" dirty="0" smtClean="0"/>
              <a:t> </a:t>
            </a:r>
            <a:r>
              <a:rPr lang="mr-IN" sz="3600" dirty="0" smtClean="0"/>
              <a:t>–</a:t>
            </a:r>
            <a:r>
              <a:rPr lang="nl-NL" sz="3600" dirty="0" smtClean="0"/>
              <a:t> </a:t>
            </a:r>
            <a:r>
              <a:rPr lang="nl-NL" sz="3600" dirty="0" err="1" smtClean="0"/>
              <a:t>Y</a:t>
            </a:r>
            <a:r>
              <a:rPr lang="nl-NL" sz="3600" baseline="-25000" dirty="0" err="1" smtClean="0"/>
              <a:t>i</a:t>
            </a:r>
            <a:r>
              <a:rPr lang="nl-NL" sz="3600" dirty="0" smtClean="0"/>
              <a:t> | </a:t>
            </a:r>
            <a:endParaRPr lang="nl-NL" sz="3600" dirty="0"/>
          </a:p>
          <a:p>
            <a:pPr lvl="1" indent="-381000">
              <a:buSzPts val="2400"/>
            </a:pPr>
            <a:endParaRPr lang="nl-NL" dirty="0"/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400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A-Star Algoritme</a:t>
            </a:r>
            <a:endParaRPr dirty="0"/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7" name="Tijdelijke aanduiding voor inhou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57" y="810725"/>
            <a:ext cx="3377633" cy="2389675"/>
          </a:xfrm>
          <a:prstGeom prst="rect">
            <a:avLst/>
          </a:prstGeom>
        </p:spPr>
      </p:pic>
      <p:sp>
        <p:nvSpPr>
          <p:cNvPr id="8" name="Shape 3843"/>
          <p:cNvSpPr txBox="1">
            <a:spLocks noGrp="1"/>
          </p:cNvSpPr>
          <p:nvPr>
            <p:ph type="body" idx="1"/>
          </p:nvPr>
        </p:nvSpPr>
        <p:spPr>
          <a:xfrm>
            <a:off x="717288" y="1596775"/>
            <a:ext cx="7016000" cy="3409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</a:p>
          <a:p>
            <a:pPr lvl="1" indent="-381000">
              <a:buSzPts val="2400"/>
            </a:pPr>
            <a:r>
              <a:rPr lang="nl-NL" dirty="0" smtClean="0"/>
              <a:t>Altijd </a:t>
            </a:r>
            <a:r>
              <a:rPr lang="nl-NL" dirty="0" err="1" smtClean="0"/>
              <a:t>korste</a:t>
            </a:r>
            <a:r>
              <a:rPr lang="nl-NL" dirty="0" smtClean="0"/>
              <a:t> pad</a:t>
            </a:r>
          </a:p>
          <a:p>
            <a:pPr indent="-381000">
              <a:buSzPts val="2400"/>
            </a:pPr>
            <a:r>
              <a:rPr lang="nl-NL" dirty="0" smtClean="0"/>
              <a:t>Nadelen</a:t>
            </a:r>
          </a:p>
          <a:p>
            <a:pPr lvl="1" indent="-381000">
              <a:buSzPts val="2400"/>
            </a:pPr>
            <a:r>
              <a:rPr lang="nl-NL" dirty="0" smtClean="0"/>
              <a:t>Eind bord nodig</a:t>
            </a:r>
          </a:p>
          <a:p>
            <a:pPr lvl="1" indent="-381000">
              <a:buSzPts val="2400"/>
            </a:pPr>
            <a:r>
              <a:rPr lang="nl-NL" dirty="0" smtClean="0"/>
              <a:t>Heuristiek nodig, die moet </a:t>
            </a:r>
          </a:p>
          <a:p>
            <a:pPr lvl="1" indent="-381000">
              <a:buSzPts val="2400"/>
            </a:pPr>
            <a:r>
              <a:rPr lang="nl-NL" dirty="0" smtClean="0"/>
              <a:t>onderschatten</a:t>
            </a:r>
          </a:p>
          <a:p>
            <a:pPr indent="-381000">
              <a:buSzPts val="2400"/>
            </a:pPr>
            <a:r>
              <a:rPr lang="nl-NL" dirty="0"/>
              <a:t>Heuristiek</a:t>
            </a:r>
          </a:p>
          <a:p>
            <a:pPr lvl="1" indent="-381000">
              <a:buSzPts val="2400"/>
            </a:pPr>
            <a:r>
              <a:rPr lang="nl-NL" dirty="0" err="1"/>
              <a:t>X</a:t>
            </a:r>
            <a:r>
              <a:rPr lang="nl-NL" baseline="-25000" dirty="0" err="1"/>
              <a:t>i</a:t>
            </a:r>
            <a:r>
              <a:rPr lang="nl-NL" dirty="0"/>
              <a:t>: veranderbare positie van auto i op bekeken configuratie</a:t>
            </a:r>
          </a:p>
          <a:p>
            <a:pPr lvl="1" indent="-381000">
              <a:buSzPts val="2400"/>
            </a:pPr>
            <a:r>
              <a:rPr lang="nl-NL" dirty="0" err="1"/>
              <a:t>Y</a:t>
            </a:r>
            <a:r>
              <a:rPr lang="nl-NL" baseline="-25000" dirty="0" err="1"/>
              <a:t>i</a:t>
            </a:r>
            <a:r>
              <a:rPr lang="nl-NL" dirty="0"/>
              <a:t>: veranderbare positie van auto i op eind configuratie</a:t>
            </a:r>
          </a:p>
          <a:p>
            <a:pPr lvl="1" indent="-381000">
              <a:buSzPts val="2400"/>
            </a:pPr>
            <a:r>
              <a:rPr lang="nl-NL" sz="3600" dirty="0"/>
              <a:t>Score = ∑</a:t>
            </a:r>
            <a:r>
              <a:rPr lang="nl-NL" sz="3600" baseline="-25000" dirty="0"/>
              <a:t>i</a:t>
            </a:r>
            <a:r>
              <a:rPr lang="nl-NL" sz="3600" dirty="0"/>
              <a:t> </a:t>
            </a:r>
            <a:r>
              <a:rPr lang="nl-NL" sz="3600" dirty="0" smtClean="0"/>
              <a:t>1</a:t>
            </a:r>
            <a:r>
              <a:rPr lang="nl-NL" sz="3600" baseline="-25000" dirty="0" smtClean="0"/>
              <a:t>| </a:t>
            </a:r>
            <a:r>
              <a:rPr lang="nl-NL" sz="3600" baseline="-25000" dirty="0" err="1"/>
              <a:t>Xi</a:t>
            </a:r>
            <a:r>
              <a:rPr lang="nl-NL" sz="3600" baseline="-25000" dirty="0"/>
              <a:t> </a:t>
            </a:r>
            <a:r>
              <a:rPr lang="mr-IN" sz="3600" baseline="-25000" dirty="0"/>
              <a:t>–</a:t>
            </a:r>
            <a:r>
              <a:rPr lang="nl-NL" sz="3600" baseline="-25000" dirty="0"/>
              <a:t> </a:t>
            </a:r>
            <a:r>
              <a:rPr lang="nl-NL" sz="3600" baseline="-25000" dirty="0" err="1"/>
              <a:t>Yi</a:t>
            </a:r>
            <a:r>
              <a:rPr lang="nl-NL" sz="3600" baseline="-25000" dirty="0"/>
              <a:t> </a:t>
            </a:r>
            <a:r>
              <a:rPr lang="nl-NL" sz="3600" baseline="-25000" dirty="0" smtClean="0"/>
              <a:t>| &gt; 0</a:t>
            </a:r>
            <a:r>
              <a:rPr lang="nl-NL" sz="3600" dirty="0" smtClean="0"/>
              <a:t> </a:t>
            </a:r>
            <a:r>
              <a:rPr lang="nl-NL" sz="3600" baseline="-25000" dirty="0" smtClean="0"/>
              <a:t> </a:t>
            </a:r>
            <a:endParaRPr lang="nl-NL" sz="3600" baseline="-25000" dirty="0"/>
          </a:p>
          <a:p>
            <a:pPr indent="-381000">
              <a:buSzPts val="2400"/>
            </a:pPr>
            <a:endParaRPr lang="nl-NL" dirty="0" smtClean="0"/>
          </a:p>
          <a:p>
            <a:pPr lvl="1" indent="-381000">
              <a:buSzPts val="2400"/>
            </a:pP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70378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35147" y="296613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dirty="0" smtClean="0"/>
              <a:t>Beste oplossingen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640231" y="988913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1</a:t>
            </a:r>
            <a:endParaRPr b="1" dirty="0" smtClean="0"/>
          </a:p>
          <a:p>
            <a:pPr marL="285750" indent="-285750"/>
            <a:r>
              <a:rPr lang="nl-NL" dirty="0" smtClean="0"/>
              <a:t>33 zetten</a:t>
            </a:r>
            <a:endParaRPr dirty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158499" y="1025326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2</a:t>
            </a:r>
          </a:p>
          <a:p>
            <a:pPr marL="285750" indent="-285750"/>
            <a:r>
              <a:rPr lang="nl-NL" dirty="0" smtClean="0"/>
              <a:t>15 zetten</a:t>
            </a:r>
            <a:endParaRPr dirty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490399" y="987226"/>
            <a:ext cx="2479669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3</a:t>
            </a:r>
            <a:endParaRPr b="1" dirty="0"/>
          </a:p>
          <a:p>
            <a:pPr marL="285750" indent="-285750"/>
            <a:r>
              <a:rPr lang="nl-NL" dirty="0" smtClean="0"/>
              <a:t>21 zetten</a:t>
            </a: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229"/>
            <a:ext cx="2816380" cy="281638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504" y="1800229"/>
            <a:ext cx="2822386" cy="282238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50" y="1800229"/>
            <a:ext cx="2822386" cy="2822386"/>
          </a:xfrm>
          <a:prstGeom prst="rect">
            <a:avLst/>
          </a:prstGeom>
        </p:spPr>
      </p:pic>
      <p:sp>
        <p:nvSpPr>
          <p:cNvPr id="15" name="Shape 3906"/>
          <p:cNvSpPr txBox="1">
            <a:spLocks/>
          </p:cNvSpPr>
          <p:nvPr/>
        </p:nvSpPr>
        <p:spPr>
          <a:xfrm>
            <a:off x="507370" y="4468954"/>
            <a:ext cx="1911871" cy="5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Alle algoritmes</a:t>
            </a:r>
          </a:p>
        </p:txBody>
      </p:sp>
      <p:sp>
        <p:nvSpPr>
          <p:cNvPr id="16" name="Shape 3906"/>
          <p:cNvSpPr txBox="1">
            <a:spLocks/>
          </p:cNvSpPr>
          <p:nvPr/>
        </p:nvSpPr>
        <p:spPr>
          <a:xfrm>
            <a:off x="3122629" y="4468954"/>
            <a:ext cx="1911871" cy="5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Alle algoritmes</a:t>
            </a:r>
          </a:p>
        </p:txBody>
      </p:sp>
      <p:sp>
        <p:nvSpPr>
          <p:cNvPr id="17" name="Shape 3906"/>
          <p:cNvSpPr txBox="1">
            <a:spLocks/>
          </p:cNvSpPr>
          <p:nvPr/>
        </p:nvSpPr>
        <p:spPr>
          <a:xfrm>
            <a:off x="5833139" y="4468954"/>
            <a:ext cx="1911871" cy="5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Alle algoritmes</a:t>
            </a:r>
          </a:p>
        </p:txBody>
      </p:sp>
    </p:spTree>
    <p:extLst>
      <p:ext uri="{BB962C8B-B14F-4D97-AF65-F5344CB8AC3E}">
        <p14:creationId xmlns:p14="http://schemas.microsoft.com/office/powerpoint/2010/main" val="8277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35147" y="296613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dirty="0" smtClean="0"/>
              <a:t>Beste oplossingen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640231" y="988913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4</a:t>
            </a:r>
            <a:endParaRPr lang="nl-NL" dirty="0"/>
          </a:p>
          <a:p>
            <a:pPr marL="285750" indent="-285750"/>
            <a:r>
              <a:rPr lang="nl-NL" dirty="0" smtClean="0"/>
              <a:t>27 zetten</a:t>
            </a:r>
            <a:endParaRPr dirty="0" smtClean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158499" y="988913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5</a:t>
            </a:r>
          </a:p>
          <a:p>
            <a:pPr marL="285750" indent="-285750"/>
            <a:r>
              <a:rPr lang="nl-NL" dirty="0" smtClean="0"/>
              <a:t>23 zetten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nl-NL" b="1" dirty="0" smtClean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err="1" smtClean="0">
                <a:solidFill>
                  <a:schemeClr val="accent1"/>
                </a:solidFill>
              </a:rPr>
              <a:t>ssdfsdf</a:t>
            </a:r>
            <a:endParaRPr lang="nl-NL" b="1" dirty="0" smtClean="0">
              <a:solidFill>
                <a:schemeClr val="accent1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412317" y="988913"/>
            <a:ext cx="2479669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6</a:t>
            </a:r>
            <a:endParaRPr b="1" dirty="0"/>
          </a:p>
          <a:p>
            <a:pPr marL="285750" indent="-285750"/>
            <a:r>
              <a:rPr lang="nl-NL" dirty="0" smtClean="0"/>
              <a:t>18 zetten</a:t>
            </a: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92" y="1755693"/>
            <a:ext cx="2850873" cy="285087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699" y="1712069"/>
            <a:ext cx="2866501" cy="2866501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351" y="1684075"/>
            <a:ext cx="2922491" cy="2922491"/>
          </a:xfrm>
          <a:prstGeom prst="rect">
            <a:avLst/>
          </a:prstGeom>
        </p:spPr>
      </p:pic>
      <p:sp>
        <p:nvSpPr>
          <p:cNvPr id="15" name="Shape 3906"/>
          <p:cNvSpPr txBox="1">
            <a:spLocks/>
          </p:cNvSpPr>
          <p:nvPr/>
        </p:nvSpPr>
        <p:spPr>
          <a:xfrm>
            <a:off x="3278490" y="4450671"/>
            <a:ext cx="2092302" cy="51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 Star, Beam Search</a:t>
            </a:r>
          </a:p>
        </p:txBody>
      </p:sp>
      <p:sp>
        <p:nvSpPr>
          <p:cNvPr id="17" name="Shape 3906"/>
          <p:cNvSpPr txBox="1">
            <a:spLocks/>
          </p:cNvSpPr>
          <p:nvPr/>
        </p:nvSpPr>
        <p:spPr>
          <a:xfrm>
            <a:off x="5905370" y="4462987"/>
            <a:ext cx="2092302" cy="51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 Star, Beam Search</a:t>
            </a:r>
          </a:p>
        </p:txBody>
      </p:sp>
      <p:sp>
        <p:nvSpPr>
          <p:cNvPr id="18" name="Shape 3906"/>
          <p:cNvSpPr txBox="1">
            <a:spLocks/>
          </p:cNvSpPr>
          <p:nvPr/>
        </p:nvSpPr>
        <p:spPr>
          <a:xfrm>
            <a:off x="507370" y="4468954"/>
            <a:ext cx="1911871" cy="5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Alle algoritmes</a:t>
            </a:r>
          </a:p>
        </p:txBody>
      </p:sp>
    </p:spTree>
    <p:extLst>
      <p:ext uri="{BB962C8B-B14F-4D97-AF65-F5344CB8AC3E}">
        <p14:creationId xmlns:p14="http://schemas.microsoft.com/office/powerpoint/2010/main" val="123454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581639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Beste oplossingen</a:t>
            </a:r>
            <a:endParaRPr dirty="0"/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064" y="1332066"/>
            <a:ext cx="3811434" cy="3811434"/>
          </a:xfrm>
          <a:prstGeom prst="rect">
            <a:avLst/>
          </a:prstGeom>
        </p:spPr>
      </p:pic>
      <p:sp>
        <p:nvSpPr>
          <p:cNvPr id="11" name="Shape 3906"/>
          <p:cNvSpPr txBox="1">
            <a:spLocks noGrp="1"/>
          </p:cNvSpPr>
          <p:nvPr>
            <p:ph type="body" idx="1"/>
          </p:nvPr>
        </p:nvSpPr>
        <p:spPr>
          <a:xfrm>
            <a:off x="640231" y="1652583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7</a:t>
            </a:r>
            <a:endParaRPr b="1" dirty="0" smtClean="0"/>
          </a:p>
          <a:p>
            <a:pPr marL="285750" indent="-285750"/>
            <a:r>
              <a:rPr lang="nl-NL" dirty="0" smtClean="0"/>
              <a:t>25 zetten</a:t>
            </a:r>
            <a:endParaRPr dirty="0"/>
          </a:p>
        </p:txBody>
      </p:sp>
      <p:sp>
        <p:nvSpPr>
          <p:cNvPr id="12" name="Shape 3906"/>
          <p:cNvSpPr txBox="1">
            <a:spLocks/>
          </p:cNvSpPr>
          <p:nvPr/>
        </p:nvSpPr>
        <p:spPr>
          <a:xfrm>
            <a:off x="5926498" y="4303443"/>
            <a:ext cx="2092302" cy="51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 Star, Beam Search</a:t>
            </a:r>
          </a:p>
        </p:txBody>
      </p:sp>
    </p:spTree>
    <p:extLst>
      <p:ext uri="{BB962C8B-B14F-4D97-AF65-F5344CB8AC3E}">
        <p14:creationId xmlns:p14="http://schemas.microsoft.com/office/powerpoint/2010/main" val="194094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Inleiding opdracht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</a:t>
            </a:r>
            <a:r>
              <a:rPr lang="en" dirty="0" smtClean="0"/>
              <a:t>the</a:t>
            </a:r>
            <a:r>
              <a:rPr lang="nl-NL" dirty="0" smtClean="0"/>
              <a:t> game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945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4</a:t>
            </a:r>
            <a:r>
              <a:rPr lang="en" dirty="0" smtClean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Experimenteren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81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Experiment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Verdeling oplossingen random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nl-NL" dirty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err="1" smtClean="0"/>
              <a:t>Statespace</a:t>
            </a:r>
            <a:endParaRPr lang="nl-NL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889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6</a:t>
            </a:r>
            <a:r>
              <a:rPr lang="en" dirty="0" smtClean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Conclusie &amp; vervolg onderzoek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018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012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Conclusie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558675"/>
            <a:ext cx="63683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Voorkeur altijd naa</a:t>
            </a:r>
            <a:r>
              <a:rPr lang="nl-NL" dirty="0" smtClean="0"/>
              <a:t>r klassieke BF search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nl-NL" dirty="0" smtClean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Bij borden waar brute </a:t>
            </a:r>
            <a:r>
              <a:rPr lang="nl-NL" dirty="0" err="1" smtClean="0"/>
              <a:t>forcen</a:t>
            </a:r>
            <a:r>
              <a:rPr lang="nl-NL" dirty="0" smtClean="0"/>
              <a:t> niet mogelijk is, A-star gebruiken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nl-NL" dirty="0" smtClean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Voorkeur gaat uit naar A-Star </a:t>
            </a:r>
            <a:r>
              <a:rPr lang="nl-NL" dirty="0" err="1" smtClean="0"/>
              <a:t>ipv</a:t>
            </a:r>
            <a:r>
              <a:rPr lang="nl-NL" dirty="0" smtClean="0"/>
              <a:t> Beam Search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nl-NL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314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Vervolg onderzoek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Meer heuristieken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Daarmee meer experimenteren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nl-NL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676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Shape 4038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6000" dirty="0" smtClean="0">
                <a:solidFill>
                  <a:srgbClr val="80BFB7"/>
                </a:solidFill>
              </a:rPr>
              <a:t>Hartelijk dank!</a:t>
            </a:r>
            <a:endParaRPr sz="6000" dirty="0">
              <a:solidFill>
                <a:srgbClr val="80BFB7"/>
              </a:solidFill>
            </a:endParaRPr>
          </a:p>
        </p:txBody>
      </p:sp>
      <p:sp>
        <p:nvSpPr>
          <p:cNvPr id="4040" name="Shape 4040"/>
          <p:cNvSpPr txBox="1">
            <a:spLocks noGrp="1"/>
          </p:cNvSpPr>
          <p:nvPr>
            <p:ph type="body" idx="4294967295"/>
          </p:nvPr>
        </p:nvSpPr>
        <p:spPr>
          <a:xfrm>
            <a:off x="685800" y="1904950"/>
            <a:ext cx="5468815" cy="16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sz="4000" dirty="0" smtClean="0">
                <a:solidFill>
                  <a:srgbClr val="D3EBD5"/>
                </a:solidFill>
              </a:rPr>
              <a:t>Vragen?</a:t>
            </a:r>
            <a:endParaRPr sz="4000" dirty="0">
              <a:solidFill>
                <a:srgbClr val="D3EBD5"/>
              </a:solidFill>
            </a:endParaRPr>
          </a:p>
        </p:txBody>
      </p:sp>
      <p:sp>
        <p:nvSpPr>
          <p:cNvPr id="4041" name="Shape 404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6" name="Rechthoek 5"/>
          <p:cNvSpPr/>
          <p:nvPr/>
        </p:nvSpPr>
        <p:spPr>
          <a:xfrm>
            <a:off x="5905499" y="398153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Kevin </a:t>
            </a:r>
            <a:r>
              <a:rPr lang="nl-NL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Vuong</a:t>
            </a:r>
            <a:endParaRPr lang="nl-NL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Michael Berend</a:t>
            </a:r>
          </a:p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Jelle Roebroek </a:t>
            </a:r>
            <a:endParaRPr lang="nl-N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Inleiding</a:t>
            </a:r>
            <a:br>
              <a:rPr lang="nl-NL" dirty="0" smtClean="0"/>
            </a:br>
            <a:r>
              <a:rPr lang="nl-NL" dirty="0" smtClean="0"/>
              <a:t>Opdracht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nl-NL" sz="1400" dirty="0">
                <a:latin typeface="Calibri" charset="0"/>
                <a:ea typeface="Calibri" charset="0"/>
                <a:cs typeface="Calibri" charset="0"/>
                <a:sym typeface="Titillium Web"/>
              </a:rPr>
              <a:t>S</a:t>
            </a:r>
            <a:r>
              <a:rPr lang="nl-NL" sz="1400" dirty="0" smtClean="0">
                <a:latin typeface="Calibri" charset="0"/>
                <a:ea typeface="Calibri" charset="0"/>
                <a:cs typeface="Calibri" charset="0"/>
                <a:sym typeface="Titillium Web"/>
              </a:rPr>
              <a:t>chrijf </a:t>
            </a:r>
            <a:r>
              <a:rPr lang="en-US" sz="1400" dirty="0" err="1" smtClean="0">
                <a:latin typeface="Calibri" charset="0"/>
                <a:ea typeface="Calibri" charset="0"/>
                <a:cs typeface="Calibri" charset="0"/>
              </a:rPr>
              <a:t>een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computer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programma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dat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zorgt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dat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de rode auto in zo min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mogelijk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stappen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naar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buiten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kan.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988" y="1261991"/>
            <a:ext cx="3201818" cy="3201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Rush </a:t>
            </a:r>
            <a:r>
              <a:rPr lang="nl-NL" dirty="0" err="1" smtClean="0"/>
              <a:t>Hour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578600" y="1733550"/>
            <a:ext cx="4568808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sz="2000" dirty="0" smtClean="0"/>
              <a:t>Rode auto geblokkeerd door andere auto’s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sz="2000" dirty="0" smtClean="0"/>
              <a:t>In zo min mogelijk stappen naar buiten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sz="2000" dirty="0" smtClean="0"/>
              <a:t>7 </a:t>
            </a:r>
            <a:r>
              <a:rPr lang="nl-NL" sz="2000" dirty="0" err="1" smtClean="0"/>
              <a:t>grids</a:t>
            </a:r>
            <a:endParaRPr lang="nl-NL" sz="2000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993" y="1879947"/>
            <a:ext cx="2072407" cy="22052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2</a:t>
            </a:r>
            <a:r>
              <a:rPr lang="en" dirty="0" smtClean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Borden en State </a:t>
            </a:r>
            <a:r>
              <a:rPr lang="nl-NL" dirty="0" err="1" smtClean="0"/>
              <a:t>Spaces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84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State </a:t>
            </a:r>
            <a:r>
              <a:rPr lang="nl-NL" dirty="0" err="1" smtClean="0"/>
              <a:t>space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Hoe berekend?</a:t>
            </a:r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046" y="2121173"/>
            <a:ext cx="2072408" cy="220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2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18299" y="530574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State </a:t>
            </a:r>
            <a:r>
              <a:rPr lang="nl-NL" dirty="0" err="1" smtClean="0"/>
              <a:t>spaces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718298" y="1442959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1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Upperbound</a:t>
            </a:r>
            <a:r>
              <a:rPr lang="nl-NL" dirty="0" smtClean="0"/>
              <a:t>:</a:t>
            </a:r>
            <a:br>
              <a:rPr lang="nl-NL" dirty="0" smtClean="0"/>
            </a:br>
            <a:r>
              <a:rPr lang="nl-NL" dirty="0" smtClean="0"/>
              <a:t>1.000.000 </a:t>
            </a:r>
            <a:r>
              <a:rPr lang="nl-NL" dirty="0" err="1" smtClean="0"/>
              <a:t>spaces</a:t>
            </a:r>
            <a:endParaRPr lang="nl-NL" dirty="0" smtClean="0"/>
          </a:p>
          <a:p>
            <a:pPr marL="285750" indent="-285750"/>
            <a:endParaRPr dirty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009249" y="1442959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2</a:t>
            </a:r>
            <a:endParaRPr lang="nl-NL" b="1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 smtClean="0"/>
              <a:t>Upperbound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13.500.000 spaces</a:t>
            </a:r>
            <a:endParaRPr lang="en-US" dirty="0"/>
          </a:p>
          <a:p>
            <a:pPr marL="285750" indent="-285750"/>
            <a:endParaRPr lang="nl-NL" dirty="0" smtClean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485077" y="1495268"/>
            <a:ext cx="2479669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3 </a:t>
            </a:r>
            <a:r>
              <a:rPr lang="nl-NL" b="1" dirty="0"/>
              <a:t/>
            </a:r>
            <a:br>
              <a:rPr lang="nl-NL" b="1" dirty="0"/>
            </a:br>
            <a:r>
              <a:rPr lang="en-US" dirty="0" err="1" smtClean="0"/>
              <a:t>Upperbound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2.025.000 spaces</a:t>
            </a:r>
            <a:endParaRPr lang="en-U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655" y="2514948"/>
            <a:ext cx="2072406" cy="2205253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077" y="2514947"/>
            <a:ext cx="2072407" cy="2205254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31" y="2514947"/>
            <a:ext cx="2072408" cy="22052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16093" y="556728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State </a:t>
            </a:r>
            <a:r>
              <a:rPr lang="nl-NL" dirty="0" err="1" smtClean="0"/>
              <a:t>spaces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718298" y="1442959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nl-NL" b="1" dirty="0" smtClean="0"/>
              <a:t>Game 4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Upperbound</a:t>
            </a:r>
            <a:r>
              <a:rPr lang="nl-NL" dirty="0" smtClean="0"/>
              <a:t>:</a:t>
            </a:r>
            <a:br>
              <a:rPr lang="nl-NL" dirty="0" smtClean="0"/>
            </a:br>
            <a:r>
              <a:rPr lang="hr-HR" dirty="0" smtClean="0"/>
              <a:t>6.776 </a:t>
            </a:r>
            <a:r>
              <a:rPr lang="en-US" dirty="0" smtClean="0"/>
              <a:t>• 10</a:t>
            </a:r>
            <a:r>
              <a:rPr lang="en-US" baseline="30000" dirty="0" smtClean="0"/>
              <a:t>9</a:t>
            </a:r>
            <a:r>
              <a:rPr lang="en-US" dirty="0" smtClean="0"/>
              <a:t> spaces</a:t>
            </a:r>
            <a:endParaRPr lang="en-US" dirty="0"/>
          </a:p>
          <a:p>
            <a:pPr marL="0" indent="0">
              <a:buNone/>
            </a:pPr>
            <a:endParaRPr lang="hr-HR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285750" indent="-285750"/>
            <a:endParaRPr lang="nl-NL" dirty="0" smtClean="0"/>
          </a:p>
          <a:p>
            <a:pPr marL="285750" indent="-285750"/>
            <a:endParaRPr dirty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009249" y="1442959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5</a:t>
            </a:r>
            <a:endParaRPr lang="nl-NL" b="1" dirty="0"/>
          </a:p>
          <a:p>
            <a:pPr marL="0" indent="0">
              <a:buNone/>
            </a:pPr>
            <a:r>
              <a:rPr lang="en-US" dirty="0" err="1" smtClean="0"/>
              <a:t>Upperbound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tr-TR" dirty="0" smtClean="0"/>
              <a:t>1.26467</a:t>
            </a:r>
            <a:r>
              <a:rPr lang="en-US" dirty="0" smtClean="0"/>
              <a:t>•10</a:t>
            </a:r>
            <a:r>
              <a:rPr lang="en-US" baseline="30000" dirty="0" smtClean="0"/>
              <a:t>14</a:t>
            </a:r>
            <a:r>
              <a:rPr lang="en-US" dirty="0" smtClean="0"/>
              <a:t> spaces</a:t>
            </a:r>
            <a:endParaRPr lang="en-US" dirty="0"/>
          </a:p>
          <a:p>
            <a:pPr marL="285750" indent="-285750"/>
            <a:endParaRPr lang="nl-NL" dirty="0" smtClean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485077" y="1495268"/>
            <a:ext cx="2479669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nl-NL" b="1" dirty="0" smtClean="0"/>
              <a:t>Game </a:t>
            </a:r>
            <a:r>
              <a:rPr lang="nl-NL" b="1" dirty="0"/>
              <a:t>6</a:t>
            </a:r>
            <a:br>
              <a:rPr lang="nl-NL" b="1" dirty="0"/>
            </a:br>
            <a:r>
              <a:rPr lang="en-US" dirty="0" err="1" smtClean="0"/>
              <a:t>Upperbound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hr-HR" dirty="0" smtClean="0"/>
              <a:t>5.16408</a:t>
            </a:r>
            <a:r>
              <a:rPr lang="en-US" dirty="0" smtClean="0"/>
              <a:t>•10</a:t>
            </a:r>
            <a:r>
              <a:rPr lang="en-US" baseline="30000" dirty="0" smtClean="0"/>
              <a:t>14</a:t>
            </a:r>
            <a:r>
              <a:rPr lang="en-US" dirty="0" smtClean="0"/>
              <a:t> spaces</a:t>
            </a:r>
            <a:endParaRPr lang="en-U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07" y="2514947"/>
            <a:ext cx="2183614" cy="2236991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837" y="2514949"/>
            <a:ext cx="2183612" cy="2236989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665" y="2514948"/>
            <a:ext cx="2183613" cy="223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5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18300" y="592728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State </a:t>
            </a:r>
            <a:r>
              <a:rPr lang="nl-NL" dirty="0" err="1" smtClean="0"/>
              <a:t>Spaces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nl-NL" b="1" dirty="0" smtClean="0"/>
              <a:t>Game 7</a:t>
            </a:r>
            <a:r>
              <a:rPr lang="nl-NL" dirty="0"/>
              <a:t/>
            </a:r>
            <a:br>
              <a:rPr lang="nl-NL" dirty="0"/>
            </a:br>
            <a:r>
              <a:rPr lang="nl-NL" dirty="0" err="1" smtClean="0"/>
              <a:t>Upperbound</a:t>
            </a:r>
            <a:r>
              <a:rPr lang="nl-NL" dirty="0" smtClean="0"/>
              <a:t>:</a:t>
            </a:r>
            <a:br>
              <a:rPr lang="nl-NL" dirty="0" smtClean="0"/>
            </a:br>
            <a:r>
              <a:rPr lang="nb-NO" dirty="0" smtClean="0"/>
              <a:t>1.197</a:t>
            </a:r>
            <a:r>
              <a:rPr lang="en-US" dirty="0" smtClean="0"/>
              <a:t>•10</a:t>
            </a:r>
            <a:r>
              <a:rPr lang="en-US" baseline="30000" dirty="0" smtClean="0"/>
              <a:t>27</a:t>
            </a:r>
            <a:r>
              <a:rPr lang="en-US" dirty="0" smtClean="0"/>
              <a:t> spaces</a:t>
            </a:r>
            <a:endParaRPr lang="en-US" dirty="0"/>
          </a:p>
          <a:p>
            <a:pPr marL="285750" indent="-285750"/>
            <a:endParaRPr lang="nl-NL" dirty="0" smtClean="0"/>
          </a:p>
          <a:p>
            <a:pPr marL="285750" indent="-285750"/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527" y="1755475"/>
            <a:ext cx="2738645" cy="278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368</Words>
  <Application>Microsoft Macintosh PowerPoint</Application>
  <PresentationFormat>Diavoorstelling (16:9)</PresentationFormat>
  <Paragraphs>144</Paragraphs>
  <Slides>25</Slides>
  <Notes>25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25</vt:i4>
      </vt:variant>
    </vt:vector>
  </HeadingPairs>
  <TitlesOfParts>
    <vt:vector size="31" baseType="lpstr">
      <vt:lpstr>Calibri</vt:lpstr>
      <vt:lpstr>Dosis Light</vt:lpstr>
      <vt:lpstr>Titillium Web</vt:lpstr>
      <vt:lpstr>Titillium Web Light</vt:lpstr>
      <vt:lpstr>Arial</vt:lpstr>
      <vt:lpstr>Mowbray template</vt:lpstr>
      <vt:lpstr>Rush Hour </vt:lpstr>
      <vt:lpstr>1. Inleiding opdracht</vt:lpstr>
      <vt:lpstr>Inleiding Opdracht</vt:lpstr>
      <vt:lpstr>Rush Hour</vt:lpstr>
      <vt:lpstr>2. Borden en State Spaces</vt:lpstr>
      <vt:lpstr>State space</vt:lpstr>
      <vt:lpstr>State spaces</vt:lpstr>
      <vt:lpstr>State spaces</vt:lpstr>
      <vt:lpstr>State Spaces</vt:lpstr>
      <vt:lpstr>2. Algoritmes</vt:lpstr>
      <vt:lpstr>Algoritmes</vt:lpstr>
      <vt:lpstr>Random Algoritme</vt:lpstr>
      <vt:lpstr>Breadth First Search</vt:lpstr>
      <vt:lpstr>Depth First Search</vt:lpstr>
      <vt:lpstr>Beam Search</vt:lpstr>
      <vt:lpstr>A-Star Algoritme</vt:lpstr>
      <vt:lpstr>Beste oplossingen</vt:lpstr>
      <vt:lpstr>Beste oplossingen</vt:lpstr>
      <vt:lpstr>Beste oplossingen</vt:lpstr>
      <vt:lpstr>4. Experimenteren</vt:lpstr>
      <vt:lpstr>Experiment</vt:lpstr>
      <vt:lpstr>6. Conclusie &amp; vervolg onderzoek</vt:lpstr>
      <vt:lpstr>Conclusie</vt:lpstr>
      <vt:lpstr>Vervolg onderzoek</vt:lpstr>
      <vt:lpstr>Hartelijk dank!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Rush Hour Heuristieken</dc:title>
  <cp:lastModifiedBy>jelle Roebroek</cp:lastModifiedBy>
  <cp:revision>48</cp:revision>
  <dcterms:modified xsi:type="dcterms:W3CDTF">2018-05-25T14:38:54Z</dcterms:modified>
</cp:coreProperties>
</file>